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anva Sans Bold" charset="1" panose="020B0803030501040103"/>
      <p:regular r:id="rId17"/>
    </p:embeddedFont>
    <p:embeddedFont>
      <p:font typeface="Arimo Bold" charset="1" panose="020B0704020202020204"/>
      <p:regular r:id="rId19"/>
    </p:embeddedFont>
    <p:embeddedFont>
      <p:font typeface="Arimo" charset="1" panose="020B0604020202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notesSlides/notesSlide2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&lt;number&gt;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jpe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15" Target="../media/image21.png" Type="http://schemas.openxmlformats.org/officeDocument/2006/relationships/image"/><Relationship Id="rId16" Target="../media/image22.svg" Type="http://schemas.openxmlformats.org/officeDocument/2006/relationships/image"/><Relationship Id="rId17" Target="../media/image23.png" Type="http://schemas.openxmlformats.org/officeDocument/2006/relationships/image"/><Relationship Id="rId18" Target="../media/image24.png" Type="http://schemas.openxmlformats.org/officeDocument/2006/relationships/image"/><Relationship Id="rId19" Target="../media/image25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15" Target="../media/image21.png" Type="http://schemas.openxmlformats.org/officeDocument/2006/relationships/image"/><Relationship Id="rId16" Target="../media/image22.svg" Type="http://schemas.openxmlformats.org/officeDocument/2006/relationships/image"/><Relationship Id="rId17" Target="../media/image23.png" Type="http://schemas.openxmlformats.org/officeDocument/2006/relationships/image"/><Relationship Id="rId18" Target="../media/image24.png" Type="http://schemas.openxmlformats.org/officeDocument/2006/relationships/image"/><Relationship Id="rId19" Target="../media/image25.sv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26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47825" y="153375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3320911"/>
            <a:ext cx="19045989" cy="6966089"/>
            <a:chOff x="0" y="0"/>
            <a:chExt cx="2992200" cy="1094400"/>
          </a:xfrm>
        </p:grpSpPr>
        <p:sp>
          <p:nvSpPr>
            <p:cNvPr name="Freeform 7" id="7" descr="Abstract background of node and mesh"/>
            <p:cNvSpPr/>
            <p:nvPr/>
          </p:nvSpPr>
          <p:spPr>
            <a:xfrm flipH="false" flipV="false" rot="0">
              <a:off x="0" y="0"/>
              <a:ext cx="2992247" cy="1094359"/>
            </a:xfrm>
            <a:custGeom>
              <a:avLst/>
              <a:gdLst/>
              <a:ahLst/>
              <a:cxnLst/>
              <a:rect r="r" b="b" t="t" l="l"/>
              <a:pathLst>
                <a:path h="1094359" w="2992247">
                  <a:moveTo>
                    <a:pt x="0" y="0"/>
                  </a:moveTo>
                  <a:lnTo>
                    <a:pt x="2992247" y="0"/>
                  </a:lnTo>
                  <a:lnTo>
                    <a:pt x="2992247" y="1094359"/>
                  </a:lnTo>
                  <a:lnTo>
                    <a:pt x="0" y="1094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8000"/>
              </a:blip>
              <a:stretch>
                <a:fillRect l="0" t="-41115" r="1" b="-4111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96706" y="4567624"/>
            <a:ext cx="10469947" cy="40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36"/>
              </a:lnSpc>
            </a:pPr>
            <a:r>
              <a:rPr lang="en-US" sz="7740" b="true">
                <a:solidFill>
                  <a:srgbClr val="F0FC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7740" b="true">
                <a:solidFill>
                  <a:srgbClr val="F0FC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Artificial Intelligence &amp; Data Science Techroom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-66675"/>
            <a:ext cx="18288000" cy="3349486"/>
          </a:xfrm>
          <a:custGeom>
            <a:avLst/>
            <a:gdLst/>
            <a:ahLst/>
            <a:cxnLst/>
            <a:rect r="r" b="b" t="t" l="l"/>
            <a:pathLst>
              <a:path h="3349486" w="18288000">
                <a:moveTo>
                  <a:pt x="0" y="0"/>
                </a:moveTo>
                <a:lnTo>
                  <a:pt x="18288000" y="0"/>
                </a:lnTo>
                <a:lnTo>
                  <a:pt x="18288000" y="3349486"/>
                </a:lnTo>
                <a:lnTo>
                  <a:pt x="0" y="33494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5123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8800" y="9687150"/>
            <a:ext cx="2153250" cy="514350"/>
            <a:chOff x="0" y="0"/>
            <a:chExt cx="2871000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123950"/>
            <a:ext cx="5827185" cy="256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0"/>
              </a:lnSpc>
            </a:pPr>
            <a:r>
              <a:rPr lang="en-US" sz="6230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Supervised &amp; Unsupervised</a:t>
            </a:r>
          </a:p>
          <a:p>
            <a:pPr algn="l">
              <a:lnSpc>
                <a:spcPts val="8410"/>
              </a:lnSpc>
            </a:pPr>
            <a:r>
              <a:rPr lang="en-US" sz="6230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Learning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27607" y="4803587"/>
            <a:ext cx="10670850" cy="3253659"/>
            <a:chOff x="0" y="0"/>
            <a:chExt cx="14227801" cy="433821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18184"/>
              <a:ext cx="14227801" cy="33200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8556" indent="-334278" lvl="1">
                <a:lnSpc>
                  <a:spcPts val="5053"/>
                </a:lnSpc>
                <a:buFont typeface="Arial"/>
                <a:buChar char="•"/>
              </a:pPr>
              <a:r>
                <a:rPr lang="en-US" b="true" sz="3096">
                  <a:solidFill>
                    <a:srgbClr val="E0E4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Meaning: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 Learning with labeled data (input-output pairs).</a:t>
              </a:r>
            </a:p>
            <a:p>
              <a:pPr algn="l" marL="668556" indent="-334278" lvl="1">
                <a:lnSpc>
                  <a:spcPts val="5053"/>
                </a:lnSpc>
                <a:buFont typeface="Arial"/>
                <a:buChar char="•"/>
              </a:pP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Why the name? </a:t>
              </a:r>
            </a:p>
            <a:p>
              <a:pPr algn="l">
                <a:lnSpc>
                  <a:spcPts val="5053"/>
                </a:lnSpc>
              </a:pP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     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Model is “supervised” by correct answers   during training.</a:t>
              </a:r>
            </a:p>
            <a:p>
              <a:pPr algn="l" marL="668556" indent="-334278" lvl="1">
                <a:lnSpc>
                  <a:spcPts val="5053"/>
                </a:lnSpc>
                <a:buFont typeface="Arial"/>
                <a:buChar char="•"/>
              </a:pPr>
              <a:r>
                <a:rPr lang="en-US" b="true" sz="3096">
                  <a:solidFill>
                    <a:srgbClr val="E0E4E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Goal: 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Predict outcomes for unseen data.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464119" y="-38100"/>
              <a:ext cx="5840520" cy="741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81"/>
                </a:lnSpc>
                <a:spcBef>
                  <a:spcPct val="0"/>
                </a:spcBef>
              </a:pPr>
              <a:r>
                <a:rPr lang="en-US" b="true" sz="3487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Supervised Learning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596075" y="-9513392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"/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62119" y="3727329"/>
            <a:ext cx="10670850" cy="188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8556" indent="-334278" lvl="1">
              <a:lnSpc>
                <a:spcPts val="5053"/>
              </a:lnSpc>
              <a:buFont typeface="Arial"/>
              <a:buChar char="•"/>
            </a:pP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Predic</a:t>
            </a: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ts numerical values.</a:t>
            </a:r>
          </a:p>
          <a:p>
            <a:pPr algn="l" marL="668556" indent="-334278" lvl="1">
              <a:lnSpc>
                <a:spcPts val="5053"/>
              </a:lnSpc>
              <a:buFont typeface="Arial"/>
              <a:buChar char="•"/>
            </a:pP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Estimates r</a:t>
            </a: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elationships between variables.</a:t>
            </a:r>
          </a:p>
          <a:p>
            <a:pPr algn="l" marL="668556" indent="-334278" lvl="1">
              <a:lnSpc>
                <a:spcPts val="5053"/>
              </a:lnSpc>
              <a:buFont typeface="Arial"/>
              <a:buChar char="•"/>
            </a:pP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Ex</a:t>
            </a: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amples: Price prediction, demand forecasting.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2119" y="7370749"/>
            <a:ext cx="10670850" cy="188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8556" indent="-334278" lvl="1">
              <a:lnSpc>
                <a:spcPts val="5053"/>
              </a:lnSpc>
              <a:buFont typeface="Arial"/>
              <a:buChar char="•"/>
            </a:pP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Pr</a:t>
            </a: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edicts discrete class labels.</a:t>
            </a:r>
          </a:p>
          <a:p>
            <a:pPr algn="l" marL="668556" indent="-334278" lvl="1">
              <a:lnSpc>
                <a:spcPts val="5053"/>
              </a:lnSpc>
              <a:buFont typeface="Arial"/>
              <a:buChar char="•"/>
            </a:pP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Assigns inputs to discrete groups.</a:t>
            </a:r>
          </a:p>
          <a:p>
            <a:pPr algn="l" marL="668556" indent="-334278" lvl="1">
              <a:lnSpc>
                <a:spcPts val="5053"/>
              </a:lnSpc>
              <a:buFont typeface="Arial"/>
              <a:buChar char="•"/>
            </a:pP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Ex</a:t>
            </a: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amples: Spam detection, disease diagnosis.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185256" y="1487389"/>
            <a:ext cx="7214882" cy="4079058"/>
            <a:chOff x="0" y="0"/>
            <a:chExt cx="9619843" cy="5438745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0">
              <a:off x="-898857" y="-898857"/>
              <a:ext cx="10786282" cy="7236459"/>
            </a:xfrm>
            <a:prstGeom prst="rect">
              <a:avLst/>
            </a:prstGeom>
          </p:spPr>
        </p:pic>
        <p:sp>
          <p:nvSpPr>
            <p:cNvPr name="AutoShape 12" id="12"/>
            <p:cNvSpPr/>
            <p:nvPr/>
          </p:nvSpPr>
          <p:spPr>
            <a:xfrm>
              <a:off x="403242" y="4647923"/>
              <a:ext cx="9216601" cy="0"/>
            </a:xfrm>
            <a:prstGeom prst="line">
              <a:avLst/>
            </a:prstGeom>
            <a:ln cap="flat" w="72374">
              <a:solidFill>
                <a:srgbClr val="FF2828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57762" y="5138690"/>
            <a:ext cx="8892983" cy="5528226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13541373" y="6772123"/>
            <a:ext cx="392464" cy="449699"/>
          </a:xfrm>
          <a:custGeom>
            <a:avLst/>
            <a:gdLst/>
            <a:ahLst/>
            <a:cxnLst/>
            <a:rect r="r" b="b" t="t" l="l"/>
            <a:pathLst>
              <a:path h="449699" w="392464">
                <a:moveTo>
                  <a:pt x="0" y="0"/>
                </a:moveTo>
                <a:lnTo>
                  <a:pt x="392464" y="0"/>
                </a:lnTo>
                <a:lnTo>
                  <a:pt x="392464" y="449699"/>
                </a:lnTo>
                <a:lnTo>
                  <a:pt x="0" y="449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898162" y="8697084"/>
            <a:ext cx="544109" cy="449699"/>
          </a:xfrm>
          <a:custGeom>
            <a:avLst/>
            <a:gdLst/>
            <a:ahLst/>
            <a:cxnLst/>
            <a:rect r="r" b="b" t="t" l="l"/>
            <a:pathLst>
              <a:path h="449699" w="544109">
                <a:moveTo>
                  <a:pt x="0" y="0"/>
                </a:moveTo>
                <a:lnTo>
                  <a:pt x="544109" y="0"/>
                </a:lnTo>
                <a:lnTo>
                  <a:pt x="544109" y="449699"/>
                </a:lnTo>
                <a:lnTo>
                  <a:pt x="0" y="449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095375"/>
            <a:ext cx="7568425" cy="1485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7"/>
              </a:lnSpc>
            </a:pPr>
            <a:r>
              <a:rPr lang="en-US" sz="5552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Types of Supervised Learning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2961309"/>
            <a:ext cx="4380390" cy="56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  <a:spcBef>
                <a:spcPct val="0"/>
              </a:spcBef>
            </a:pPr>
            <a:r>
              <a:rPr lang="en-US" b="true" sz="348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Regression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8533" y="6604730"/>
            <a:ext cx="4380390" cy="56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  <a:spcBef>
                <a:spcPct val="0"/>
              </a:spcBef>
            </a:pPr>
            <a:r>
              <a:rPr lang="en-US" b="true" sz="348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Classification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693942" y="777402"/>
            <a:ext cx="2920610" cy="55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7"/>
              </a:lnSpc>
            </a:pPr>
            <a:r>
              <a:rPr lang="en-US" sz="3957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Live Demo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1996821" y="7848932"/>
            <a:ext cx="544109" cy="449699"/>
          </a:xfrm>
          <a:custGeom>
            <a:avLst/>
            <a:gdLst/>
            <a:ahLst/>
            <a:cxnLst/>
            <a:rect r="r" b="b" t="t" l="l"/>
            <a:pathLst>
              <a:path h="449699" w="544109">
                <a:moveTo>
                  <a:pt x="0" y="0"/>
                </a:moveTo>
                <a:lnTo>
                  <a:pt x="544109" y="0"/>
                </a:lnTo>
                <a:lnTo>
                  <a:pt x="544109" y="449699"/>
                </a:lnTo>
                <a:lnTo>
                  <a:pt x="0" y="449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917087" y="7799670"/>
            <a:ext cx="544109" cy="449699"/>
          </a:xfrm>
          <a:custGeom>
            <a:avLst/>
            <a:gdLst/>
            <a:ahLst/>
            <a:cxnLst/>
            <a:rect r="r" b="b" t="t" l="l"/>
            <a:pathLst>
              <a:path h="449699" w="544109">
                <a:moveTo>
                  <a:pt x="0" y="0"/>
                </a:moveTo>
                <a:lnTo>
                  <a:pt x="544109" y="0"/>
                </a:lnTo>
                <a:lnTo>
                  <a:pt x="544109" y="449699"/>
                </a:lnTo>
                <a:lnTo>
                  <a:pt x="0" y="449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724767" y="8526030"/>
            <a:ext cx="544109" cy="449699"/>
          </a:xfrm>
          <a:custGeom>
            <a:avLst/>
            <a:gdLst/>
            <a:ahLst/>
            <a:cxnLst/>
            <a:rect r="r" b="b" t="t" l="l"/>
            <a:pathLst>
              <a:path h="449699" w="544109">
                <a:moveTo>
                  <a:pt x="0" y="0"/>
                </a:moveTo>
                <a:lnTo>
                  <a:pt x="544108" y="0"/>
                </a:lnTo>
                <a:lnTo>
                  <a:pt x="544108" y="449699"/>
                </a:lnTo>
                <a:lnTo>
                  <a:pt x="0" y="449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303206" y="7288775"/>
            <a:ext cx="544109" cy="449699"/>
          </a:xfrm>
          <a:custGeom>
            <a:avLst/>
            <a:gdLst/>
            <a:ahLst/>
            <a:cxnLst/>
            <a:rect r="r" b="b" t="t" l="l"/>
            <a:pathLst>
              <a:path h="449699" w="544109">
                <a:moveTo>
                  <a:pt x="0" y="0"/>
                </a:moveTo>
                <a:lnTo>
                  <a:pt x="544109" y="0"/>
                </a:lnTo>
                <a:lnTo>
                  <a:pt x="544109" y="449699"/>
                </a:lnTo>
                <a:lnTo>
                  <a:pt x="0" y="449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018558" y="7063926"/>
            <a:ext cx="392464" cy="449699"/>
          </a:xfrm>
          <a:custGeom>
            <a:avLst/>
            <a:gdLst/>
            <a:ahLst/>
            <a:cxnLst/>
            <a:rect r="r" b="b" t="t" l="l"/>
            <a:pathLst>
              <a:path h="449699" w="392464">
                <a:moveTo>
                  <a:pt x="0" y="0"/>
                </a:moveTo>
                <a:lnTo>
                  <a:pt x="392464" y="0"/>
                </a:lnTo>
                <a:lnTo>
                  <a:pt x="392464" y="449698"/>
                </a:lnTo>
                <a:lnTo>
                  <a:pt x="0" y="4496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302262" y="6193131"/>
            <a:ext cx="392464" cy="449699"/>
          </a:xfrm>
          <a:custGeom>
            <a:avLst/>
            <a:gdLst/>
            <a:ahLst/>
            <a:cxnLst/>
            <a:rect r="r" b="b" t="t" l="l"/>
            <a:pathLst>
              <a:path h="449699" w="392464">
                <a:moveTo>
                  <a:pt x="0" y="0"/>
                </a:moveTo>
                <a:lnTo>
                  <a:pt x="392464" y="0"/>
                </a:lnTo>
                <a:lnTo>
                  <a:pt x="392464" y="449699"/>
                </a:lnTo>
                <a:lnTo>
                  <a:pt x="0" y="449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041981" y="5968282"/>
            <a:ext cx="392464" cy="449699"/>
          </a:xfrm>
          <a:custGeom>
            <a:avLst/>
            <a:gdLst/>
            <a:ahLst/>
            <a:cxnLst/>
            <a:rect r="r" b="b" t="t" l="l"/>
            <a:pathLst>
              <a:path h="449699" w="392464">
                <a:moveTo>
                  <a:pt x="0" y="0"/>
                </a:moveTo>
                <a:lnTo>
                  <a:pt x="392465" y="0"/>
                </a:lnTo>
                <a:lnTo>
                  <a:pt x="392465" y="449698"/>
                </a:lnTo>
                <a:lnTo>
                  <a:pt x="0" y="4496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119389" y="6547274"/>
            <a:ext cx="392464" cy="449699"/>
          </a:xfrm>
          <a:custGeom>
            <a:avLst/>
            <a:gdLst/>
            <a:ahLst/>
            <a:cxnLst/>
            <a:rect r="r" b="b" t="t" l="l"/>
            <a:pathLst>
              <a:path h="449699" w="392464">
                <a:moveTo>
                  <a:pt x="0" y="0"/>
                </a:moveTo>
                <a:lnTo>
                  <a:pt x="392464" y="0"/>
                </a:lnTo>
                <a:lnTo>
                  <a:pt x="392464" y="449698"/>
                </a:lnTo>
                <a:lnTo>
                  <a:pt x="0" y="4496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845749" y="6681735"/>
            <a:ext cx="392464" cy="449699"/>
          </a:xfrm>
          <a:custGeom>
            <a:avLst/>
            <a:gdLst/>
            <a:ahLst/>
            <a:cxnLst/>
            <a:rect r="r" b="b" t="t" l="l"/>
            <a:pathLst>
              <a:path h="449699" w="392464">
                <a:moveTo>
                  <a:pt x="0" y="0"/>
                </a:moveTo>
                <a:lnTo>
                  <a:pt x="392465" y="0"/>
                </a:lnTo>
                <a:lnTo>
                  <a:pt x="392465" y="449699"/>
                </a:lnTo>
                <a:lnTo>
                  <a:pt x="0" y="449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856124" y="8750880"/>
            <a:ext cx="544109" cy="449699"/>
          </a:xfrm>
          <a:custGeom>
            <a:avLst/>
            <a:gdLst/>
            <a:ahLst/>
            <a:cxnLst/>
            <a:rect r="r" b="b" t="t" l="l"/>
            <a:pathLst>
              <a:path h="449699" w="544109">
                <a:moveTo>
                  <a:pt x="0" y="0"/>
                </a:moveTo>
                <a:lnTo>
                  <a:pt x="544109" y="0"/>
                </a:lnTo>
                <a:lnTo>
                  <a:pt x="544109" y="449698"/>
                </a:lnTo>
                <a:lnTo>
                  <a:pt x="0" y="4496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9998844" y="-1243536"/>
            <a:ext cx="8289156" cy="12433734"/>
            <a:chOff x="0" y="0"/>
            <a:chExt cx="9144000" cy="13716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498494" y="-7460403"/>
            <a:ext cx="8289156" cy="12433734"/>
            <a:chOff x="0" y="0"/>
            <a:chExt cx="9144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562119" y="3727329"/>
            <a:ext cx="10670850" cy="188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8556" indent="-334278" lvl="1">
              <a:lnSpc>
                <a:spcPts val="5053"/>
              </a:lnSpc>
              <a:buFont typeface="Arial"/>
              <a:buChar char="•"/>
            </a:pP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Predic</a:t>
            </a: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ts numerical values.</a:t>
            </a:r>
          </a:p>
          <a:p>
            <a:pPr algn="l" marL="668556" indent="-334278" lvl="1">
              <a:lnSpc>
                <a:spcPts val="5053"/>
              </a:lnSpc>
              <a:buFont typeface="Arial"/>
              <a:buChar char="•"/>
            </a:pP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Estimates r</a:t>
            </a: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elationships between variables.</a:t>
            </a:r>
          </a:p>
          <a:p>
            <a:pPr algn="l" marL="668556" indent="-334278" lvl="1">
              <a:lnSpc>
                <a:spcPts val="5053"/>
              </a:lnSpc>
              <a:buFont typeface="Arial"/>
              <a:buChar char="•"/>
            </a:pP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Ex</a:t>
            </a: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amples: Price prediction, demand forecasting.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2119" y="7370749"/>
            <a:ext cx="10670850" cy="188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8556" indent="-334278" lvl="1">
              <a:lnSpc>
                <a:spcPts val="5053"/>
              </a:lnSpc>
              <a:buFont typeface="Arial"/>
              <a:buChar char="•"/>
            </a:pP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Pr</a:t>
            </a: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edicts discrete class labels.</a:t>
            </a:r>
          </a:p>
          <a:p>
            <a:pPr algn="l" marL="668556" indent="-334278" lvl="1">
              <a:lnSpc>
                <a:spcPts val="5053"/>
              </a:lnSpc>
              <a:buFont typeface="Arial"/>
              <a:buChar char="•"/>
            </a:pP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Assigns inputs to discrete groups.</a:t>
            </a:r>
          </a:p>
          <a:p>
            <a:pPr algn="l" marL="668556" indent="-334278" lvl="1">
              <a:lnSpc>
                <a:spcPts val="5053"/>
              </a:lnSpc>
              <a:buFont typeface="Arial"/>
              <a:buChar char="•"/>
            </a:pP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Ex</a:t>
            </a: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amples: Spam detection, disease diagnosis.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11113" y="813246"/>
            <a:ext cx="8089711" cy="5427343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flipV="true">
            <a:off x="10487688" y="2318822"/>
            <a:ext cx="6254308" cy="2654509"/>
          </a:xfrm>
          <a:prstGeom prst="line">
            <a:avLst/>
          </a:prstGeom>
          <a:ln cap="flat" w="57150">
            <a:solidFill>
              <a:srgbClr val="FF282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1095375"/>
            <a:ext cx="7568425" cy="1485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7"/>
              </a:lnSpc>
            </a:pPr>
            <a:r>
              <a:rPr lang="en-US" sz="5552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Types of Supervised Learning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2961309"/>
            <a:ext cx="4380390" cy="56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  <a:spcBef>
                <a:spcPct val="0"/>
              </a:spcBef>
            </a:pPr>
            <a:r>
              <a:rPr lang="en-US" b="true" sz="348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Regression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8533" y="6604730"/>
            <a:ext cx="4380390" cy="56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  <a:spcBef>
                <a:spcPct val="0"/>
              </a:spcBef>
            </a:pPr>
            <a:r>
              <a:rPr lang="en-US" b="true" sz="348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Classification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93942" y="777402"/>
            <a:ext cx="2920610" cy="55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7"/>
              </a:lnSpc>
            </a:pPr>
            <a:r>
              <a:rPr lang="en-US" sz="3957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Live Demo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998844" y="5879772"/>
            <a:ext cx="7410819" cy="4046062"/>
            <a:chOff x="0" y="0"/>
            <a:chExt cx="9881092" cy="539474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723372" y="1189801"/>
              <a:ext cx="523286" cy="599598"/>
            </a:xfrm>
            <a:custGeom>
              <a:avLst/>
              <a:gdLst/>
              <a:ahLst/>
              <a:cxnLst/>
              <a:rect r="r" b="b" t="t" l="l"/>
              <a:pathLst>
                <a:path h="599598" w="523286">
                  <a:moveTo>
                    <a:pt x="0" y="0"/>
                  </a:moveTo>
                  <a:lnTo>
                    <a:pt x="523286" y="0"/>
                  </a:lnTo>
                  <a:lnTo>
                    <a:pt x="523286" y="599598"/>
                  </a:lnTo>
                  <a:lnTo>
                    <a:pt x="0" y="59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99091" y="3756416"/>
              <a:ext cx="725478" cy="599598"/>
            </a:xfrm>
            <a:custGeom>
              <a:avLst/>
              <a:gdLst/>
              <a:ahLst/>
              <a:cxnLst/>
              <a:rect r="r" b="b" t="t" l="l"/>
              <a:pathLst>
                <a:path h="599598" w="725478">
                  <a:moveTo>
                    <a:pt x="0" y="0"/>
                  </a:moveTo>
                  <a:lnTo>
                    <a:pt x="725478" y="0"/>
                  </a:lnTo>
                  <a:lnTo>
                    <a:pt x="725478" y="599598"/>
                  </a:lnTo>
                  <a:lnTo>
                    <a:pt x="0" y="59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5737890" y="417812"/>
              <a:ext cx="523286" cy="599598"/>
            </a:xfrm>
            <a:custGeom>
              <a:avLst/>
              <a:gdLst/>
              <a:ahLst/>
              <a:cxnLst/>
              <a:rect r="r" b="b" t="t" l="l"/>
              <a:pathLst>
                <a:path h="599598" w="523286">
                  <a:moveTo>
                    <a:pt x="0" y="0"/>
                  </a:moveTo>
                  <a:lnTo>
                    <a:pt x="523286" y="0"/>
                  </a:lnTo>
                  <a:lnTo>
                    <a:pt x="523286" y="599598"/>
                  </a:lnTo>
                  <a:lnTo>
                    <a:pt x="0" y="59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8057516" y="118013"/>
              <a:ext cx="523286" cy="599598"/>
            </a:xfrm>
            <a:custGeom>
              <a:avLst/>
              <a:gdLst/>
              <a:ahLst/>
              <a:cxnLst/>
              <a:rect r="r" b="b" t="t" l="l"/>
              <a:pathLst>
                <a:path h="599598" w="523286">
                  <a:moveTo>
                    <a:pt x="0" y="0"/>
                  </a:moveTo>
                  <a:lnTo>
                    <a:pt x="523286" y="0"/>
                  </a:lnTo>
                  <a:lnTo>
                    <a:pt x="523286" y="599598"/>
                  </a:lnTo>
                  <a:lnTo>
                    <a:pt x="0" y="59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6827393" y="890002"/>
              <a:ext cx="523286" cy="599598"/>
            </a:xfrm>
            <a:custGeom>
              <a:avLst/>
              <a:gdLst/>
              <a:ahLst/>
              <a:cxnLst/>
              <a:rect r="r" b="b" t="t" l="l"/>
              <a:pathLst>
                <a:path h="599598" w="523286">
                  <a:moveTo>
                    <a:pt x="0" y="0"/>
                  </a:moveTo>
                  <a:lnTo>
                    <a:pt x="523286" y="0"/>
                  </a:lnTo>
                  <a:lnTo>
                    <a:pt x="523286" y="599598"/>
                  </a:lnTo>
                  <a:lnTo>
                    <a:pt x="0" y="59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7795873" y="1069283"/>
              <a:ext cx="523286" cy="599598"/>
            </a:xfrm>
            <a:custGeom>
              <a:avLst/>
              <a:gdLst/>
              <a:ahLst/>
              <a:cxnLst/>
              <a:rect r="r" b="b" t="t" l="l"/>
              <a:pathLst>
                <a:path h="599598" w="523286">
                  <a:moveTo>
                    <a:pt x="0" y="0"/>
                  </a:moveTo>
                  <a:lnTo>
                    <a:pt x="523286" y="0"/>
                  </a:lnTo>
                  <a:lnTo>
                    <a:pt x="523286" y="599599"/>
                  </a:lnTo>
                  <a:lnTo>
                    <a:pt x="0" y="599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0">
              <a:off x="-988109" y="-988109"/>
              <a:ext cx="11857310" cy="7370967"/>
            </a:xfrm>
            <a:prstGeom prst="rect">
              <a:avLst/>
            </a:prstGeom>
          </p:spPr>
        </p:pic>
        <p:sp>
          <p:nvSpPr>
            <p:cNvPr name="Freeform 24" id="24"/>
            <p:cNvSpPr/>
            <p:nvPr/>
          </p:nvSpPr>
          <p:spPr>
            <a:xfrm flipH="false" flipV="false" rot="0">
              <a:off x="2663969" y="2625546"/>
              <a:ext cx="725478" cy="599598"/>
            </a:xfrm>
            <a:custGeom>
              <a:avLst/>
              <a:gdLst/>
              <a:ahLst/>
              <a:cxnLst/>
              <a:rect r="r" b="b" t="t" l="l"/>
              <a:pathLst>
                <a:path h="599598" w="725478">
                  <a:moveTo>
                    <a:pt x="0" y="0"/>
                  </a:moveTo>
                  <a:lnTo>
                    <a:pt x="725479" y="0"/>
                  </a:lnTo>
                  <a:lnTo>
                    <a:pt x="725479" y="599598"/>
                  </a:lnTo>
                  <a:lnTo>
                    <a:pt x="0" y="59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890990" y="2559864"/>
              <a:ext cx="725478" cy="599598"/>
            </a:xfrm>
            <a:custGeom>
              <a:avLst/>
              <a:gdLst/>
              <a:ahLst/>
              <a:cxnLst/>
              <a:rect r="r" b="b" t="t" l="l"/>
              <a:pathLst>
                <a:path h="599598" w="725478">
                  <a:moveTo>
                    <a:pt x="0" y="0"/>
                  </a:moveTo>
                  <a:lnTo>
                    <a:pt x="725479" y="0"/>
                  </a:lnTo>
                  <a:lnTo>
                    <a:pt x="725479" y="599598"/>
                  </a:lnTo>
                  <a:lnTo>
                    <a:pt x="0" y="59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301230" y="3528344"/>
              <a:ext cx="725478" cy="599598"/>
            </a:xfrm>
            <a:custGeom>
              <a:avLst/>
              <a:gdLst/>
              <a:ahLst/>
              <a:cxnLst/>
              <a:rect r="r" b="b" t="t" l="l"/>
              <a:pathLst>
                <a:path h="599598" w="725478">
                  <a:moveTo>
                    <a:pt x="0" y="0"/>
                  </a:moveTo>
                  <a:lnTo>
                    <a:pt x="725478" y="0"/>
                  </a:lnTo>
                  <a:lnTo>
                    <a:pt x="725478" y="599598"/>
                  </a:lnTo>
                  <a:lnTo>
                    <a:pt x="0" y="59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739150" y="1878670"/>
              <a:ext cx="725478" cy="599598"/>
            </a:xfrm>
            <a:custGeom>
              <a:avLst/>
              <a:gdLst/>
              <a:ahLst/>
              <a:cxnLst/>
              <a:rect r="r" b="b" t="t" l="l"/>
              <a:pathLst>
                <a:path h="599598" w="725478">
                  <a:moveTo>
                    <a:pt x="0" y="0"/>
                  </a:moveTo>
                  <a:lnTo>
                    <a:pt x="725478" y="0"/>
                  </a:lnTo>
                  <a:lnTo>
                    <a:pt x="725478" y="599598"/>
                  </a:lnTo>
                  <a:lnTo>
                    <a:pt x="0" y="59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6692952" y="1578871"/>
              <a:ext cx="523286" cy="599598"/>
            </a:xfrm>
            <a:custGeom>
              <a:avLst/>
              <a:gdLst/>
              <a:ahLst/>
              <a:cxnLst/>
              <a:rect r="r" b="b" t="t" l="l"/>
              <a:pathLst>
                <a:path h="599598" w="523286">
                  <a:moveTo>
                    <a:pt x="0" y="0"/>
                  </a:moveTo>
                  <a:lnTo>
                    <a:pt x="523286" y="0"/>
                  </a:lnTo>
                  <a:lnTo>
                    <a:pt x="523286" y="599598"/>
                  </a:lnTo>
                  <a:lnTo>
                    <a:pt x="0" y="599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3809706" y="3828143"/>
              <a:ext cx="725478" cy="599598"/>
            </a:xfrm>
            <a:custGeom>
              <a:avLst/>
              <a:gdLst/>
              <a:ahLst/>
              <a:cxnLst/>
              <a:rect r="r" b="b" t="t" l="l"/>
              <a:pathLst>
                <a:path h="599598" w="725478">
                  <a:moveTo>
                    <a:pt x="0" y="0"/>
                  </a:moveTo>
                  <a:lnTo>
                    <a:pt x="725479" y="0"/>
                  </a:lnTo>
                  <a:lnTo>
                    <a:pt x="725479" y="599599"/>
                  </a:lnTo>
                  <a:lnTo>
                    <a:pt x="0" y="5995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30" id="30"/>
          <p:cNvSpPr/>
          <p:nvPr/>
        </p:nvSpPr>
        <p:spPr>
          <a:xfrm flipH="true" flipV="true">
            <a:off x="11232970" y="5614879"/>
            <a:ext cx="5004157" cy="4310955"/>
          </a:xfrm>
          <a:prstGeom prst="line">
            <a:avLst/>
          </a:prstGeom>
          <a:ln cap="flat" w="57150">
            <a:solidFill>
              <a:srgbClr val="FF282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137590" y="1046795"/>
            <a:ext cx="6716724" cy="3667109"/>
            <a:chOff x="0" y="0"/>
            <a:chExt cx="8955631" cy="48894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280982" y="1078365"/>
              <a:ext cx="474275" cy="543440"/>
            </a:xfrm>
            <a:custGeom>
              <a:avLst/>
              <a:gdLst/>
              <a:ahLst/>
              <a:cxnLst/>
              <a:rect r="r" b="b" t="t" l="l"/>
              <a:pathLst>
                <a:path h="543440" w="474275">
                  <a:moveTo>
                    <a:pt x="0" y="0"/>
                  </a:moveTo>
                  <a:lnTo>
                    <a:pt x="474275" y="0"/>
                  </a:lnTo>
                  <a:lnTo>
                    <a:pt x="474275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086784" y="3404591"/>
              <a:ext cx="657530" cy="543440"/>
            </a:xfrm>
            <a:custGeom>
              <a:avLst/>
              <a:gdLst/>
              <a:ahLst/>
              <a:cxnLst/>
              <a:rect r="r" b="b" t="t" l="l"/>
              <a:pathLst>
                <a:path h="543440" w="657530">
                  <a:moveTo>
                    <a:pt x="0" y="0"/>
                  </a:moveTo>
                  <a:lnTo>
                    <a:pt x="657531" y="0"/>
                  </a:lnTo>
                  <a:lnTo>
                    <a:pt x="657531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200481" y="378680"/>
              <a:ext cx="474275" cy="543440"/>
            </a:xfrm>
            <a:custGeom>
              <a:avLst/>
              <a:gdLst/>
              <a:ahLst/>
              <a:cxnLst/>
              <a:rect r="r" b="b" t="t" l="l"/>
              <a:pathLst>
                <a:path h="543440" w="474275">
                  <a:moveTo>
                    <a:pt x="0" y="0"/>
                  </a:moveTo>
                  <a:lnTo>
                    <a:pt x="474275" y="0"/>
                  </a:lnTo>
                  <a:lnTo>
                    <a:pt x="474275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2851" y="106960"/>
              <a:ext cx="474275" cy="543440"/>
            </a:xfrm>
            <a:custGeom>
              <a:avLst/>
              <a:gdLst/>
              <a:ahLst/>
              <a:cxnLst/>
              <a:rect r="r" b="b" t="t" l="l"/>
              <a:pathLst>
                <a:path h="543440" w="474275">
                  <a:moveTo>
                    <a:pt x="0" y="0"/>
                  </a:moveTo>
                  <a:lnTo>
                    <a:pt x="474275" y="0"/>
                  </a:lnTo>
                  <a:lnTo>
                    <a:pt x="474275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187941" y="806645"/>
              <a:ext cx="474275" cy="543440"/>
            </a:xfrm>
            <a:custGeom>
              <a:avLst/>
              <a:gdLst/>
              <a:ahLst/>
              <a:cxnLst/>
              <a:rect r="r" b="b" t="t" l="l"/>
              <a:pathLst>
                <a:path h="543440" w="474275">
                  <a:moveTo>
                    <a:pt x="0" y="0"/>
                  </a:moveTo>
                  <a:lnTo>
                    <a:pt x="474275" y="0"/>
                  </a:lnTo>
                  <a:lnTo>
                    <a:pt x="474275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065714" y="969135"/>
              <a:ext cx="474275" cy="543440"/>
            </a:xfrm>
            <a:custGeom>
              <a:avLst/>
              <a:gdLst/>
              <a:ahLst/>
              <a:cxnLst/>
              <a:rect r="r" b="b" t="t" l="l"/>
              <a:pathLst>
                <a:path h="543440" w="474275">
                  <a:moveTo>
                    <a:pt x="0" y="0"/>
                  </a:moveTo>
                  <a:lnTo>
                    <a:pt x="474275" y="0"/>
                  </a:lnTo>
                  <a:lnTo>
                    <a:pt x="474275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0">
              <a:off x="-895563" y="-895563"/>
              <a:ext cx="10746757" cy="6680604"/>
            </a:xfrm>
            <a:prstGeom prst="rect">
              <a:avLst/>
            </a:prstGeom>
          </p:spPr>
        </p:pic>
        <p:sp>
          <p:nvSpPr>
            <p:cNvPr name="Freeform 14" id="14"/>
            <p:cNvSpPr/>
            <p:nvPr/>
          </p:nvSpPr>
          <p:spPr>
            <a:xfrm flipH="false" flipV="false" rot="0">
              <a:off x="2414463" y="2379638"/>
              <a:ext cx="657530" cy="543440"/>
            </a:xfrm>
            <a:custGeom>
              <a:avLst/>
              <a:gdLst/>
              <a:ahLst/>
              <a:cxnLst/>
              <a:rect r="r" b="b" t="t" l="l"/>
              <a:pathLst>
                <a:path h="543440" w="657530">
                  <a:moveTo>
                    <a:pt x="0" y="0"/>
                  </a:moveTo>
                  <a:lnTo>
                    <a:pt x="657530" y="0"/>
                  </a:lnTo>
                  <a:lnTo>
                    <a:pt x="657530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526561" y="2320108"/>
              <a:ext cx="657530" cy="543440"/>
            </a:xfrm>
            <a:custGeom>
              <a:avLst/>
              <a:gdLst/>
              <a:ahLst/>
              <a:cxnLst/>
              <a:rect r="r" b="b" t="t" l="l"/>
              <a:pathLst>
                <a:path h="543440" w="657530">
                  <a:moveTo>
                    <a:pt x="0" y="0"/>
                  </a:moveTo>
                  <a:lnTo>
                    <a:pt x="657530" y="0"/>
                  </a:lnTo>
                  <a:lnTo>
                    <a:pt x="657530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085697" y="3197880"/>
              <a:ext cx="657530" cy="543440"/>
            </a:xfrm>
            <a:custGeom>
              <a:avLst/>
              <a:gdLst/>
              <a:ahLst/>
              <a:cxnLst/>
              <a:rect r="r" b="b" t="t" l="l"/>
              <a:pathLst>
                <a:path h="543440" w="657530">
                  <a:moveTo>
                    <a:pt x="0" y="0"/>
                  </a:moveTo>
                  <a:lnTo>
                    <a:pt x="657531" y="0"/>
                  </a:lnTo>
                  <a:lnTo>
                    <a:pt x="657531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576261" y="1702714"/>
              <a:ext cx="657530" cy="543440"/>
            </a:xfrm>
            <a:custGeom>
              <a:avLst/>
              <a:gdLst/>
              <a:ahLst/>
              <a:cxnLst/>
              <a:rect r="r" b="b" t="t" l="l"/>
              <a:pathLst>
                <a:path h="543440" w="657530">
                  <a:moveTo>
                    <a:pt x="0" y="0"/>
                  </a:moveTo>
                  <a:lnTo>
                    <a:pt x="657531" y="0"/>
                  </a:lnTo>
                  <a:lnTo>
                    <a:pt x="657531" y="543441"/>
                  </a:lnTo>
                  <a:lnTo>
                    <a:pt x="0" y="543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066092" y="1430994"/>
              <a:ext cx="474275" cy="543440"/>
            </a:xfrm>
            <a:custGeom>
              <a:avLst/>
              <a:gdLst/>
              <a:ahLst/>
              <a:cxnLst/>
              <a:rect r="r" b="b" t="t" l="l"/>
              <a:pathLst>
                <a:path h="543440" w="474275">
                  <a:moveTo>
                    <a:pt x="0" y="0"/>
                  </a:moveTo>
                  <a:lnTo>
                    <a:pt x="474275" y="0"/>
                  </a:lnTo>
                  <a:lnTo>
                    <a:pt x="474275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452890" y="3469600"/>
              <a:ext cx="657530" cy="543440"/>
            </a:xfrm>
            <a:custGeom>
              <a:avLst/>
              <a:gdLst/>
              <a:ahLst/>
              <a:cxnLst/>
              <a:rect r="r" b="b" t="t" l="l"/>
              <a:pathLst>
                <a:path h="543440" w="657530">
                  <a:moveTo>
                    <a:pt x="0" y="0"/>
                  </a:moveTo>
                  <a:lnTo>
                    <a:pt x="657530" y="0"/>
                  </a:lnTo>
                  <a:lnTo>
                    <a:pt x="657530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1290120" y="6124618"/>
            <a:ext cx="1480553" cy="1703566"/>
          </a:xfrm>
          <a:custGeom>
            <a:avLst/>
            <a:gdLst/>
            <a:ahLst/>
            <a:cxnLst/>
            <a:rect r="r" b="b" t="t" l="l"/>
            <a:pathLst>
              <a:path h="1703566" w="1480553">
                <a:moveTo>
                  <a:pt x="0" y="0"/>
                </a:moveTo>
                <a:lnTo>
                  <a:pt x="1480553" y="0"/>
                </a:lnTo>
                <a:lnTo>
                  <a:pt x="1480553" y="1703566"/>
                </a:lnTo>
                <a:lnTo>
                  <a:pt x="0" y="17035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848273" y="5774274"/>
            <a:ext cx="822054" cy="1110884"/>
          </a:xfrm>
          <a:custGeom>
            <a:avLst/>
            <a:gdLst/>
            <a:ahLst/>
            <a:cxnLst/>
            <a:rect r="r" b="b" t="t" l="l"/>
            <a:pathLst>
              <a:path h="1110884" w="822054">
                <a:moveTo>
                  <a:pt x="0" y="0"/>
                </a:moveTo>
                <a:lnTo>
                  <a:pt x="822054" y="0"/>
                </a:lnTo>
                <a:lnTo>
                  <a:pt x="822054" y="1110884"/>
                </a:lnTo>
                <a:lnTo>
                  <a:pt x="0" y="1110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268500" y="7325783"/>
            <a:ext cx="1117134" cy="1412469"/>
          </a:xfrm>
          <a:custGeom>
            <a:avLst/>
            <a:gdLst/>
            <a:ahLst/>
            <a:cxnLst/>
            <a:rect r="r" b="b" t="t" l="l"/>
            <a:pathLst>
              <a:path h="1412469" w="1117134">
                <a:moveTo>
                  <a:pt x="0" y="0"/>
                </a:moveTo>
                <a:lnTo>
                  <a:pt x="1117135" y="0"/>
                </a:lnTo>
                <a:lnTo>
                  <a:pt x="1117135" y="1412469"/>
                </a:lnTo>
                <a:lnTo>
                  <a:pt x="0" y="14124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770673" y="4840748"/>
            <a:ext cx="1566691" cy="1613633"/>
          </a:xfrm>
          <a:custGeom>
            <a:avLst/>
            <a:gdLst/>
            <a:ahLst/>
            <a:cxnLst/>
            <a:rect r="r" b="b" t="t" l="l"/>
            <a:pathLst>
              <a:path h="1613633" w="1566691">
                <a:moveTo>
                  <a:pt x="0" y="0"/>
                </a:moveTo>
                <a:lnTo>
                  <a:pt x="1566692" y="0"/>
                </a:lnTo>
                <a:lnTo>
                  <a:pt x="1566692" y="1613633"/>
                </a:lnTo>
                <a:lnTo>
                  <a:pt x="0" y="161363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379547" y="5143500"/>
            <a:ext cx="1022877" cy="1592027"/>
          </a:xfrm>
          <a:custGeom>
            <a:avLst/>
            <a:gdLst/>
            <a:ahLst/>
            <a:cxnLst/>
            <a:rect r="r" b="b" t="t" l="l"/>
            <a:pathLst>
              <a:path h="1592027" w="1022877">
                <a:moveTo>
                  <a:pt x="0" y="0"/>
                </a:moveTo>
                <a:lnTo>
                  <a:pt x="1022877" y="0"/>
                </a:lnTo>
                <a:lnTo>
                  <a:pt x="1022877" y="1592027"/>
                </a:lnTo>
                <a:lnTo>
                  <a:pt x="0" y="159202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369199" y="7325783"/>
            <a:ext cx="1392535" cy="1263409"/>
          </a:xfrm>
          <a:custGeom>
            <a:avLst/>
            <a:gdLst/>
            <a:ahLst/>
            <a:cxnLst/>
            <a:rect r="r" b="b" t="t" l="l"/>
            <a:pathLst>
              <a:path h="1263409" w="1392535">
                <a:moveTo>
                  <a:pt x="0" y="0"/>
                </a:moveTo>
                <a:lnTo>
                  <a:pt x="1392536" y="0"/>
                </a:lnTo>
                <a:lnTo>
                  <a:pt x="1392536" y="1263410"/>
                </a:lnTo>
                <a:lnTo>
                  <a:pt x="0" y="126341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700" y="601377"/>
            <a:ext cx="7809744" cy="1485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7"/>
              </a:lnSpc>
            </a:pPr>
            <a:r>
              <a:rPr lang="en-US" sz="5552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Types of Unsupervised Learning 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-93529" y="2311573"/>
            <a:ext cx="11383648" cy="2402330"/>
            <a:chOff x="0" y="0"/>
            <a:chExt cx="15178198" cy="3203107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950397" y="733998"/>
              <a:ext cx="14227801" cy="2469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8556" indent="-334278" lvl="1">
                <a:lnSpc>
                  <a:spcPts val="5053"/>
                </a:lnSpc>
                <a:buFont typeface="Arial"/>
                <a:buChar char="•"/>
              </a:pP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G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roup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s similar da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ta points into c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lusters.</a:t>
              </a:r>
            </a:p>
            <a:p>
              <a:pPr algn="l" marL="668556" indent="-334278" lvl="1">
                <a:lnSpc>
                  <a:spcPts val="5053"/>
                </a:lnSpc>
                <a:buFont typeface="Arial"/>
                <a:buChar char="•"/>
              </a:pP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Finds hidden structures without prior labels.</a:t>
              </a:r>
            </a:p>
            <a:p>
              <a:pPr algn="l" marL="668556" indent="-334278" lvl="1">
                <a:lnSpc>
                  <a:spcPts val="5053"/>
                </a:lnSpc>
                <a:buFont typeface="Arial"/>
                <a:buChar char="•"/>
              </a:pP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Ex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amples: Customer segmentation, image grouping.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-38100"/>
              <a:ext cx="5840520" cy="741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81"/>
                </a:lnSpc>
                <a:spcBef>
                  <a:spcPct val="0"/>
                </a:spcBef>
              </a:pPr>
              <a:r>
                <a:rPr lang="en-US" b="true" sz="3487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Clustering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-93529" y="4923453"/>
            <a:ext cx="11822410" cy="2402330"/>
            <a:chOff x="0" y="0"/>
            <a:chExt cx="15763214" cy="3203107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987029" y="733998"/>
              <a:ext cx="14776185" cy="2469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8556" indent="-334278" lvl="1">
                <a:lnSpc>
                  <a:spcPts val="5053"/>
                </a:lnSpc>
                <a:buFont typeface="Arial"/>
                <a:buChar char="•"/>
              </a:pP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Discove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r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s rela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tionship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s between variables.</a:t>
              </a:r>
            </a:p>
            <a:p>
              <a:pPr algn="l" marL="668556" indent="-334278" lvl="1">
                <a:lnSpc>
                  <a:spcPts val="5053"/>
                </a:lnSpc>
                <a:buFont typeface="Arial"/>
                <a:buChar char="•"/>
              </a:pP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Ide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ntifies rules/patterns (if X → then Y).</a:t>
              </a:r>
            </a:p>
            <a:p>
              <a:pPr algn="l" marL="668556" indent="-334278" lvl="1">
                <a:lnSpc>
                  <a:spcPts val="5053"/>
                </a:lnSpc>
                <a:buFont typeface="Arial"/>
                <a:buChar char="•"/>
              </a:pP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Ex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amples: Market basket analysis.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-38100"/>
              <a:ext cx="6065632" cy="741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81"/>
                </a:lnSpc>
                <a:spcBef>
                  <a:spcPct val="0"/>
                </a:spcBef>
              </a:pPr>
              <a:r>
                <a:rPr lang="en-US" b="true" sz="3487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Association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666894" y="8005692"/>
            <a:ext cx="12331142" cy="188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8556" indent="-334278" lvl="1">
              <a:lnSpc>
                <a:spcPts val="5053"/>
              </a:lnSpc>
              <a:buFont typeface="Arial"/>
              <a:buChar char="•"/>
            </a:pP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Reduces numbe</a:t>
            </a: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r of feature</a:t>
            </a: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s while re</a:t>
            </a: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taining key information</a:t>
            </a: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 marL="668556" indent="-334278" lvl="1">
              <a:lnSpc>
                <a:spcPts val="5053"/>
              </a:lnSpc>
              <a:buFont typeface="Arial"/>
              <a:buChar char="•"/>
            </a:pP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Simpl</a:t>
            </a: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ifies data for visualization or faster learning.</a:t>
            </a:r>
          </a:p>
          <a:p>
            <a:pPr algn="l" marL="668556" indent="-334278" lvl="1">
              <a:lnSpc>
                <a:spcPts val="5053"/>
              </a:lnSpc>
              <a:buFont typeface="Arial"/>
              <a:buChar char="•"/>
            </a:pP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Ex</a:t>
            </a: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amples: PCA (Principal Component Analysis), t-SNE.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20991" y="7497233"/>
            <a:ext cx="6048223" cy="56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  <a:spcBef>
                <a:spcPct val="0"/>
              </a:spcBef>
            </a:pPr>
            <a:r>
              <a:rPr lang="en-US" b="true" sz="348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Dimensionality Reduction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137590" y="653063"/>
            <a:ext cx="6716724" cy="4060840"/>
            <a:chOff x="0" y="0"/>
            <a:chExt cx="8955631" cy="54144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280982" y="1603340"/>
              <a:ext cx="474275" cy="543440"/>
            </a:xfrm>
            <a:custGeom>
              <a:avLst/>
              <a:gdLst/>
              <a:ahLst/>
              <a:cxnLst/>
              <a:rect r="r" b="b" t="t" l="l"/>
              <a:pathLst>
                <a:path h="543440" w="474275">
                  <a:moveTo>
                    <a:pt x="0" y="0"/>
                  </a:moveTo>
                  <a:lnTo>
                    <a:pt x="474275" y="0"/>
                  </a:lnTo>
                  <a:lnTo>
                    <a:pt x="474275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086784" y="3929566"/>
              <a:ext cx="657530" cy="543440"/>
            </a:xfrm>
            <a:custGeom>
              <a:avLst/>
              <a:gdLst/>
              <a:ahLst/>
              <a:cxnLst/>
              <a:rect r="r" b="b" t="t" l="l"/>
              <a:pathLst>
                <a:path h="543440" w="657530">
                  <a:moveTo>
                    <a:pt x="0" y="0"/>
                  </a:moveTo>
                  <a:lnTo>
                    <a:pt x="657531" y="0"/>
                  </a:lnTo>
                  <a:lnTo>
                    <a:pt x="657531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200481" y="903655"/>
              <a:ext cx="474275" cy="543440"/>
            </a:xfrm>
            <a:custGeom>
              <a:avLst/>
              <a:gdLst/>
              <a:ahLst/>
              <a:cxnLst/>
              <a:rect r="r" b="b" t="t" l="l"/>
              <a:pathLst>
                <a:path h="543440" w="474275">
                  <a:moveTo>
                    <a:pt x="0" y="0"/>
                  </a:moveTo>
                  <a:lnTo>
                    <a:pt x="474275" y="0"/>
                  </a:lnTo>
                  <a:lnTo>
                    <a:pt x="474275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2851" y="631935"/>
              <a:ext cx="474275" cy="543440"/>
            </a:xfrm>
            <a:custGeom>
              <a:avLst/>
              <a:gdLst/>
              <a:ahLst/>
              <a:cxnLst/>
              <a:rect r="r" b="b" t="t" l="l"/>
              <a:pathLst>
                <a:path h="543440" w="474275">
                  <a:moveTo>
                    <a:pt x="0" y="0"/>
                  </a:moveTo>
                  <a:lnTo>
                    <a:pt x="474275" y="0"/>
                  </a:lnTo>
                  <a:lnTo>
                    <a:pt x="474275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187941" y="1331620"/>
              <a:ext cx="474275" cy="543440"/>
            </a:xfrm>
            <a:custGeom>
              <a:avLst/>
              <a:gdLst/>
              <a:ahLst/>
              <a:cxnLst/>
              <a:rect r="r" b="b" t="t" l="l"/>
              <a:pathLst>
                <a:path h="543440" w="474275">
                  <a:moveTo>
                    <a:pt x="0" y="0"/>
                  </a:moveTo>
                  <a:lnTo>
                    <a:pt x="474275" y="0"/>
                  </a:lnTo>
                  <a:lnTo>
                    <a:pt x="474275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065714" y="1494110"/>
              <a:ext cx="474275" cy="543440"/>
            </a:xfrm>
            <a:custGeom>
              <a:avLst/>
              <a:gdLst/>
              <a:ahLst/>
              <a:cxnLst/>
              <a:rect r="r" b="b" t="t" l="l"/>
              <a:pathLst>
                <a:path h="543440" w="474275">
                  <a:moveTo>
                    <a:pt x="0" y="0"/>
                  </a:moveTo>
                  <a:lnTo>
                    <a:pt x="474275" y="0"/>
                  </a:lnTo>
                  <a:lnTo>
                    <a:pt x="474275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0">
              <a:off x="-895563" y="-370588"/>
              <a:ext cx="10746757" cy="6680604"/>
            </a:xfrm>
            <a:prstGeom prst="rect">
              <a:avLst/>
            </a:prstGeom>
          </p:spPr>
        </p:pic>
        <p:sp>
          <p:nvSpPr>
            <p:cNvPr name="Freeform 14" id="14"/>
            <p:cNvSpPr/>
            <p:nvPr/>
          </p:nvSpPr>
          <p:spPr>
            <a:xfrm flipH="false" flipV="false" rot="0">
              <a:off x="2414463" y="2904613"/>
              <a:ext cx="657530" cy="543440"/>
            </a:xfrm>
            <a:custGeom>
              <a:avLst/>
              <a:gdLst/>
              <a:ahLst/>
              <a:cxnLst/>
              <a:rect r="r" b="b" t="t" l="l"/>
              <a:pathLst>
                <a:path h="543440" w="657530">
                  <a:moveTo>
                    <a:pt x="0" y="0"/>
                  </a:moveTo>
                  <a:lnTo>
                    <a:pt x="657530" y="0"/>
                  </a:lnTo>
                  <a:lnTo>
                    <a:pt x="657530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526561" y="2845083"/>
              <a:ext cx="657530" cy="543440"/>
            </a:xfrm>
            <a:custGeom>
              <a:avLst/>
              <a:gdLst/>
              <a:ahLst/>
              <a:cxnLst/>
              <a:rect r="r" b="b" t="t" l="l"/>
              <a:pathLst>
                <a:path h="543440" w="657530">
                  <a:moveTo>
                    <a:pt x="0" y="0"/>
                  </a:moveTo>
                  <a:lnTo>
                    <a:pt x="657530" y="0"/>
                  </a:lnTo>
                  <a:lnTo>
                    <a:pt x="657530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085697" y="3722856"/>
              <a:ext cx="657530" cy="543440"/>
            </a:xfrm>
            <a:custGeom>
              <a:avLst/>
              <a:gdLst/>
              <a:ahLst/>
              <a:cxnLst/>
              <a:rect r="r" b="b" t="t" l="l"/>
              <a:pathLst>
                <a:path h="543440" w="657530">
                  <a:moveTo>
                    <a:pt x="0" y="0"/>
                  </a:moveTo>
                  <a:lnTo>
                    <a:pt x="657531" y="0"/>
                  </a:lnTo>
                  <a:lnTo>
                    <a:pt x="657531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576261" y="2227690"/>
              <a:ext cx="657530" cy="543440"/>
            </a:xfrm>
            <a:custGeom>
              <a:avLst/>
              <a:gdLst/>
              <a:ahLst/>
              <a:cxnLst/>
              <a:rect r="r" b="b" t="t" l="l"/>
              <a:pathLst>
                <a:path h="543440" w="657530">
                  <a:moveTo>
                    <a:pt x="0" y="0"/>
                  </a:moveTo>
                  <a:lnTo>
                    <a:pt x="657531" y="0"/>
                  </a:lnTo>
                  <a:lnTo>
                    <a:pt x="657531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066092" y="1955970"/>
              <a:ext cx="474275" cy="543440"/>
            </a:xfrm>
            <a:custGeom>
              <a:avLst/>
              <a:gdLst/>
              <a:ahLst/>
              <a:cxnLst/>
              <a:rect r="r" b="b" t="t" l="l"/>
              <a:pathLst>
                <a:path h="543440" w="474275">
                  <a:moveTo>
                    <a:pt x="0" y="0"/>
                  </a:moveTo>
                  <a:lnTo>
                    <a:pt x="474275" y="0"/>
                  </a:lnTo>
                  <a:lnTo>
                    <a:pt x="474275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452890" y="3994576"/>
              <a:ext cx="657530" cy="543440"/>
            </a:xfrm>
            <a:custGeom>
              <a:avLst/>
              <a:gdLst/>
              <a:ahLst/>
              <a:cxnLst/>
              <a:rect r="r" b="b" t="t" l="l"/>
              <a:pathLst>
                <a:path h="543440" w="657530">
                  <a:moveTo>
                    <a:pt x="0" y="0"/>
                  </a:moveTo>
                  <a:lnTo>
                    <a:pt x="657530" y="0"/>
                  </a:lnTo>
                  <a:lnTo>
                    <a:pt x="657530" y="543440"/>
                  </a:lnTo>
                  <a:lnTo>
                    <a:pt x="0" y="543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493369">
              <a:off x="660271" y="2009090"/>
              <a:ext cx="3963480" cy="3138059"/>
              <a:chOff x="0" y="0"/>
              <a:chExt cx="1026595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026595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026595">
                    <a:moveTo>
                      <a:pt x="513298" y="0"/>
                    </a:moveTo>
                    <a:cubicBezTo>
                      <a:pt x="229811" y="0"/>
                      <a:pt x="0" y="181951"/>
                      <a:pt x="0" y="406400"/>
                    </a:cubicBezTo>
                    <a:cubicBezTo>
                      <a:pt x="0" y="630849"/>
                      <a:pt x="229811" y="812800"/>
                      <a:pt x="513298" y="812800"/>
                    </a:cubicBezTo>
                    <a:cubicBezTo>
                      <a:pt x="796784" y="812800"/>
                      <a:pt x="1026595" y="630849"/>
                      <a:pt x="1026595" y="406400"/>
                    </a:cubicBezTo>
                    <a:cubicBezTo>
                      <a:pt x="1026595" y="181951"/>
                      <a:pt x="796784" y="0"/>
                      <a:pt x="513298" y="0"/>
                    </a:cubicBezTo>
                    <a:lnTo>
                      <a:pt x="513298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2828"/>
                </a:solidFill>
                <a:prstDash val="solid"/>
                <a:round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96243" y="0"/>
                <a:ext cx="834109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13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4015856" y="0"/>
              <a:ext cx="4257831" cy="3183659"/>
              <a:chOff x="0" y="0"/>
              <a:chExt cx="108704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08704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087040">
                    <a:moveTo>
                      <a:pt x="543520" y="0"/>
                    </a:moveTo>
                    <a:cubicBezTo>
                      <a:pt x="243342" y="0"/>
                      <a:pt x="0" y="181951"/>
                      <a:pt x="0" y="406400"/>
                    </a:cubicBezTo>
                    <a:cubicBezTo>
                      <a:pt x="0" y="630849"/>
                      <a:pt x="243342" y="812800"/>
                      <a:pt x="543520" y="812800"/>
                    </a:cubicBezTo>
                    <a:cubicBezTo>
                      <a:pt x="843698" y="812800"/>
                      <a:pt x="1087040" y="630849"/>
                      <a:pt x="1087040" y="406400"/>
                    </a:cubicBezTo>
                    <a:cubicBezTo>
                      <a:pt x="1087040" y="181951"/>
                      <a:pt x="843698" y="0"/>
                      <a:pt x="543520" y="0"/>
                    </a:cubicBezTo>
                    <a:lnTo>
                      <a:pt x="54352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FF2828"/>
                </a:soli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01910" y="0"/>
                <a:ext cx="88322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13"/>
                  </a:lnSpc>
                </a:pPr>
              </a:p>
            </p:txBody>
          </p:sp>
        </p:grpSp>
      </p:grpSp>
      <p:sp>
        <p:nvSpPr>
          <p:cNvPr name="TextBox 26" id="26"/>
          <p:cNvSpPr txBox="true"/>
          <p:nvPr/>
        </p:nvSpPr>
        <p:spPr>
          <a:xfrm rot="0">
            <a:off x="1028700" y="601377"/>
            <a:ext cx="7809744" cy="1485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7"/>
              </a:lnSpc>
            </a:pPr>
            <a:r>
              <a:rPr lang="en-US" sz="5552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Types of Unsupervised Learning 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-93529" y="2311573"/>
            <a:ext cx="11383648" cy="2402330"/>
            <a:chOff x="0" y="0"/>
            <a:chExt cx="15178198" cy="3203107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950397" y="733998"/>
              <a:ext cx="14227801" cy="2469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8556" indent="-334278" lvl="1">
                <a:lnSpc>
                  <a:spcPts val="5053"/>
                </a:lnSpc>
                <a:buFont typeface="Arial"/>
                <a:buChar char="•"/>
              </a:pP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G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roup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s similar da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ta points into c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lusters.</a:t>
              </a:r>
            </a:p>
            <a:p>
              <a:pPr algn="l" marL="668556" indent="-334278" lvl="1">
                <a:lnSpc>
                  <a:spcPts val="5053"/>
                </a:lnSpc>
                <a:buFont typeface="Arial"/>
                <a:buChar char="•"/>
              </a:pP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Finds hidden structures without prior labels.</a:t>
              </a:r>
            </a:p>
            <a:p>
              <a:pPr algn="l" marL="668556" indent="-334278" lvl="1">
                <a:lnSpc>
                  <a:spcPts val="5053"/>
                </a:lnSpc>
                <a:buFont typeface="Arial"/>
                <a:buChar char="•"/>
              </a:pP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Ex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amples: Customer segmentation, image grouping.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-38100"/>
              <a:ext cx="5840520" cy="741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81"/>
                </a:lnSpc>
                <a:spcBef>
                  <a:spcPct val="0"/>
                </a:spcBef>
              </a:pPr>
              <a:r>
                <a:rPr lang="en-US" b="true" sz="3487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Clustering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-93529" y="4923453"/>
            <a:ext cx="11822410" cy="2402330"/>
            <a:chOff x="0" y="0"/>
            <a:chExt cx="15763214" cy="3203107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987029" y="733998"/>
              <a:ext cx="14776185" cy="24691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68556" indent="-334278" lvl="1">
                <a:lnSpc>
                  <a:spcPts val="5053"/>
                </a:lnSpc>
                <a:buFont typeface="Arial"/>
                <a:buChar char="•"/>
              </a:pP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Discove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r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s rela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tionship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s between variables.</a:t>
              </a:r>
            </a:p>
            <a:p>
              <a:pPr algn="l" marL="668556" indent="-334278" lvl="1">
                <a:lnSpc>
                  <a:spcPts val="5053"/>
                </a:lnSpc>
                <a:buFont typeface="Arial"/>
                <a:buChar char="•"/>
              </a:pP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Ide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ntifies rules/patterns (if X → then Y).</a:t>
              </a:r>
            </a:p>
            <a:p>
              <a:pPr algn="l" marL="668556" indent="-334278" lvl="1">
                <a:lnSpc>
                  <a:spcPts val="5053"/>
                </a:lnSpc>
                <a:buFont typeface="Arial"/>
                <a:buChar char="•"/>
              </a:pP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Ex</a:t>
              </a:r>
              <a:r>
                <a:rPr lang="en-US" sz="3096">
                  <a:solidFill>
                    <a:srgbClr val="E0E4E6"/>
                  </a:solidFill>
                  <a:latin typeface="Arimo"/>
                  <a:ea typeface="Arimo"/>
                  <a:cs typeface="Arimo"/>
                  <a:sym typeface="Arimo"/>
                </a:rPr>
                <a:t>amples: Market basket analysis.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-38100"/>
              <a:ext cx="6065632" cy="741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81"/>
                </a:lnSpc>
                <a:spcBef>
                  <a:spcPct val="0"/>
                </a:spcBef>
              </a:pPr>
              <a:r>
                <a:rPr lang="en-US" b="true" sz="3487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Association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666894" y="8005692"/>
            <a:ext cx="12331142" cy="188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8556" indent="-334278" lvl="1">
              <a:lnSpc>
                <a:spcPts val="5053"/>
              </a:lnSpc>
              <a:buFont typeface="Arial"/>
              <a:buChar char="•"/>
            </a:pP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Reduces numbe</a:t>
            </a: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r of feature</a:t>
            </a: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s while re</a:t>
            </a: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taining key information</a:t>
            </a: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  <a:p>
            <a:pPr algn="l" marL="668556" indent="-334278" lvl="1">
              <a:lnSpc>
                <a:spcPts val="5053"/>
              </a:lnSpc>
              <a:buFont typeface="Arial"/>
              <a:buChar char="•"/>
            </a:pP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Simpl</a:t>
            </a: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ifies data for visualization or faster learning.</a:t>
            </a:r>
          </a:p>
          <a:p>
            <a:pPr algn="l" marL="668556" indent="-334278" lvl="1">
              <a:lnSpc>
                <a:spcPts val="5053"/>
              </a:lnSpc>
              <a:buFont typeface="Arial"/>
              <a:buChar char="•"/>
            </a:pP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Ex</a:t>
            </a:r>
            <a:r>
              <a:rPr lang="en-US" sz="3096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amples: PCA (Principal Component Analysis), t-SNE.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20991" y="7497233"/>
            <a:ext cx="6048223" cy="56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  <a:spcBef>
                <a:spcPct val="0"/>
              </a:spcBef>
            </a:pPr>
            <a:r>
              <a:rPr lang="en-US" b="true" sz="3487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Dimensionality Reduction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11728882" y="5622218"/>
            <a:ext cx="1480553" cy="1703566"/>
          </a:xfrm>
          <a:custGeom>
            <a:avLst/>
            <a:gdLst/>
            <a:ahLst/>
            <a:cxnLst/>
            <a:rect r="r" b="b" t="t" l="l"/>
            <a:pathLst>
              <a:path h="1703566" w="1480553">
                <a:moveTo>
                  <a:pt x="0" y="0"/>
                </a:moveTo>
                <a:lnTo>
                  <a:pt x="1480553" y="0"/>
                </a:lnTo>
                <a:lnTo>
                  <a:pt x="1480553" y="1703565"/>
                </a:lnTo>
                <a:lnTo>
                  <a:pt x="0" y="17035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798408" y="5622218"/>
            <a:ext cx="822054" cy="1110884"/>
          </a:xfrm>
          <a:custGeom>
            <a:avLst/>
            <a:gdLst/>
            <a:ahLst/>
            <a:cxnLst/>
            <a:rect r="r" b="b" t="t" l="l"/>
            <a:pathLst>
              <a:path h="1110884" w="822054">
                <a:moveTo>
                  <a:pt x="0" y="0"/>
                </a:moveTo>
                <a:lnTo>
                  <a:pt x="822054" y="0"/>
                </a:lnTo>
                <a:lnTo>
                  <a:pt x="822054" y="1110884"/>
                </a:lnTo>
                <a:lnTo>
                  <a:pt x="0" y="11108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3940062" y="7799088"/>
            <a:ext cx="2225572" cy="1896141"/>
            <a:chOff x="0" y="0"/>
            <a:chExt cx="2967429" cy="252818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685426" cy="2130999"/>
            </a:xfrm>
            <a:custGeom>
              <a:avLst/>
              <a:gdLst/>
              <a:ahLst/>
              <a:cxnLst/>
              <a:rect r="r" b="b" t="t" l="l"/>
              <a:pathLst>
                <a:path h="2130999" w="1685426">
                  <a:moveTo>
                    <a:pt x="0" y="0"/>
                  </a:moveTo>
                  <a:lnTo>
                    <a:pt x="1685426" y="0"/>
                  </a:lnTo>
                  <a:lnTo>
                    <a:pt x="1685426" y="2130999"/>
                  </a:lnTo>
                  <a:lnTo>
                    <a:pt x="0" y="213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357980" y="870516"/>
              <a:ext cx="1609449" cy="1657672"/>
            </a:xfrm>
            <a:custGeom>
              <a:avLst/>
              <a:gdLst/>
              <a:ahLst/>
              <a:cxnLst/>
              <a:rect r="r" b="b" t="t" l="l"/>
              <a:pathLst>
                <a:path h="1657672" w="1609449">
                  <a:moveTo>
                    <a:pt x="0" y="0"/>
                  </a:moveTo>
                  <a:lnTo>
                    <a:pt x="1609449" y="0"/>
                  </a:lnTo>
                  <a:lnTo>
                    <a:pt x="1609449" y="1657672"/>
                  </a:lnTo>
                  <a:lnTo>
                    <a:pt x="0" y="1657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5523396" y="5583195"/>
            <a:ext cx="2100452" cy="1661512"/>
            <a:chOff x="0" y="0"/>
            <a:chExt cx="2800603" cy="221535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1377241" y="0"/>
              <a:ext cx="1423362" cy="2215350"/>
            </a:xfrm>
            <a:custGeom>
              <a:avLst/>
              <a:gdLst/>
              <a:ahLst/>
              <a:cxnLst/>
              <a:rect r="r" b="b" t="t" l="l"/>
              <a:pathLst>
                <a:path h="2215350" w="1423362">
                  <a:moveTo>
                    <a:pt x="0" y="0"/>
                  </a:moveTo>
                  <a:lnTo>
                    <a:pt x="1423362" y="0"/>
                  </a:lnTo>
                  <a:lnTo>
                    <a:pt x="1423362" y="2215350"/>
                  </a:lnTo>
                  <a:lnTo>
                    <a:pt x="0" y="2215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301566"/>
              <a:ext cx="1856713" cy="1684546"/>
            </a:xfrm>
            <a:custGeom>
              <a:avLst/>
              <a:gdLst/>
              <a:ahLst/>
              <a:cxnLst/>
              <a:rect r="r" b="b" t="t" l="l"/>
              <a:pathLst>
                <a:path h="1684546" w="1856713">
                  <a:moveTo>
                    <a:pt x="0" y="0"/>
                  </a:moveTo>
                  <a:lnTo>
                    <a:pt x="1856713" y="0"/>
                  </a:lnTo>
                  <a:lnTo>
                    <a:pt x="1856713" y="1684545"/>
                  </a:lnTo>
                  <a:lnTo>
                    <a:pt x="0" y="1684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231">
                <a:alpha val="56078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3782386" y="2694586"/>
            <a:ext cx="4134648" cy="4202946"/>
          </a:xfrm>
          <a:custGeom>
            <a:avLst/>
            <a:gdLst/>
            <a:ahLst/>
            <a:cxnLst/>
            <a:rect r="r" b="b" t="t" l="l"/>
            <a:pathLst>
              <a:path h="4202946" w="4134648">
                <a:moveTo>
                  <a:pt x="0" y="0"/>
                </a:moveTo>
                <a:lnTo>
                  <a:pt x="4134648" y="0"/>
                </a:lnTo>
                <a:lnTo>
                  <a:pt x="4134648" y="4202946"/>
                </a:lnTo>
                <a:lnTo>
                  <a:pt x="0" y="4202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17502" y="2041085"/>
            <a:ext cx="2554451" cy="1809938"/>
          </a:xfrm>
          <a:custGeom>
            <a:avLst/>
            <a:gdLst/>
            <a:ahLst/>
            <a:cxnLst/>
            <a:rect r="r" b="b" t="t" l="l"/>
            <a:pathLst>
              <a:path h="1809938" w="2554451">
                <a:moveTo>
                  <a:pt x="0" y="0"/>
                </a:moveTo>
                <a:lnTo>
                  <a:pt x="2554452" y="0"/>
                </a:lnTo>
                <a:lnTo>
                  <a:pt x="2554452" y="1809938"/>
                </a:lnTo>
                <a:lnTo>
                  <a:pt x="0" y="1809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07" t="-17314" r="-7459" b="-1853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232645"/>
            <a:ext cx="8287356" cy="866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537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Reinforcement Learning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331" y="3870073"/>
            <a:ext cx="12270560" cy="3880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2946" indent="-376473" lvl="1">
              <a:lnSpc>
                <a:spcPts val="43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487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I</a:t>
            </a:r>
            <a:r>
              <a:rPr lang="en-US" b="true" sz="3487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t is a type of machine learning.</a:t>
            </a:r>
          </a:p>
          <a:p>
            <a:pPr algn="l" marL="752946" indent="-376473" lvl="1">
              <a:lnSpc>
                <a:spcPts val="43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487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An agent interacts with an environment.</a:t>
            </a:r>
          </a:p>
          <a:p>
            <a:pPr algn="l" marL="752946" indent="-376473" lvl="1">
              <a:lnSpc>
                <a:spcPts val="43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487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The agent takes actions and gets rewards or penalties.</a:t>
            </a:r>
          </a:p>
          <a:p>
            <a:pPr algn="l" marL="752946" indent="-376473" lvl="1">
              <a:lnSpc>
                <a:spcPts val="43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487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Learns through trial and error.</a:t>
            </a:r>
          </a:p>
          <a:p>
            <a:pPr algn="l" marL="752946" indent="-376473" lvl="1">
              <a:lnSpc>
                <a:spcPts val="43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487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Goal: maximize total reward over time.</a:t>
            </a:r>
          </a:p>
          <a:p>
            <a:pPr algn="l" marL="752946" indent="-376473" lvl="1">
              <a:lnSpc>
                <a:spcPts val="438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487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Applications: robotics, games, self-driving cars.</a:t>
            </a:r>
          </a:p>
          <a:p>
            <a:pPr algn="l">
              <a:lnSpc>
                <a:spcPts val="438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106824" y="4222944"/>
            <a:ext cx="8074352" cy="1745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762"/>
              </a:lnSpc>
            </a:pPr>
            <a:r>
              <a:rPr lang="en-US" sz="10958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Thank You!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436331"/>
            <a:ext cx="7213491" cy="181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3812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Contact:</a:t>
            </a:r>
          </a:p>
          <a:p>
            <a:pPr algn="l">
              <a:lnSpc>
                <a:spcPts val="4784"/>
              </a:lnSpc>
            </a:pPr>
            <a:r>
              <a:rPr lang="en-US" sz="3812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Rouchi </a:t>
            </a:r>
            <a:r>
              <a:rPr lang="en-US" sz="3812">
                <a:solidFill>
                  <a:srgbClr val="F0FCFF"/>
                </a:solidFill>
                <a:latin typeface="Arimo"/>
                <a:ea typeface="Arimo"/>
                <a:cs typeface="Arimo"/>
                <a:sym typeface="Arimo"/>
              </a:rPr>
              <a:t>- +91 8530851919</a:t>
            </a:r>
          </a:p>
          <a:p>
            <a:pPr algn="l">
              <a:lnSpc>
                <a:spcPts val="4787"/>
              </a:lnSpc>
            </a:pPr>
            <a:r>
              <a:rPr lang="en-US" sz="3812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Trijal </a:t>
            </a:r>
            <a:r>
              <a:rPr lang="en-US" sz="3812">
                <a:solidFill>
                  <a:srgbClr val="F0FCFF"/>
                </a:solidFill>
                <a:latin typeface="Arimo"/>
                <a:ea typeface="Arimo"/>
                <a:cs typeface="Arimo"/>
                <a:sym typeface="Arimo"/>
              </a:rPr>
              <a:t>- +91 8208265282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DAGw4_OOvSE</dc:identifier>
  <dcterms:modified xsi:type="dcterms:W3CDTF">2011-08-01T06:04:30Z</dcterms:modified>
  <cp:revision>1</cp:revision>
  <dc:title>AI-DS WEEK 1.odp</dc:title>
</cp:coreProperties>
</file>